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2" r:id="rId2"/>
    <p:sldId id="256" r:id="rId3"/>
    <p:sldId id="257" r:id="rId4"/>
    <p:sldId id="258" r:id="rId5"/>
    <p:sldId id="259" r:id="rId6"/>
    <p:sldId id="271" r:id="rId7"/>
    <p:sldId id="272" r:id="rId8"/>
    <p:sldId id="273" r:id="rId9"/>
    <p:sldId id="274" r:id="rId10"/>
    <p:sldId id="275" r:id="rId11"/>
    <p:sldId id="276" r:id="rId12"/>
    <p:sldId id="268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162D5A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C3E65-071E-48D5-A087-6F69293AB79A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DA13DD-1A0E-4818-980E-82391E9ECE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55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5484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/>
              <a:t>1</a:t>
            </a: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B1FDE4-E32F-4B1C-BA89-8C477954E64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8323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2398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9902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43338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6015809" y="-167"/>
            <a:ext cx="6176400" cy="6858000"/>
          </a:xfrm>
          <a:prstGeom prst="rect">
            <a:avLst/>
          </a:prstGeom>
          <a:gradFill>
            <a:gsLst>
              <a:gs pos="0">
                <a:srgbClr val="364072"/>
              </a:gs>
              <a:gs pos="100000">
                <a:srgbClr val="0E0F18"/>
              </a:gs>
            </a:gsLst>
            <a:lin ang="5400012" scaled="0"/>
          </a:gra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Shape 11"/>
          <p:cNvGrpSpPr/>
          <p:nvPr/>
        </p:nvGrpSpPr>
        <p:grpSpPr>
          <a:xfrm rot="10800000" flipH="1">
            <a:off x="4744725" y="-166"/>
            <a:ext cx="1271083" cy="6858167"/>
            <a:chOff x="1962000" y="-125"/>
            <a:chExt cx="953312" cy="5143625"/>
          </a:xfrm>
        </p:grpSpPr>
        <p:sp>
          <p:nvSpPr>
            <p:cNvPr id="12" name="Shape 12"/>
            <p:cNvSpPr/>
            <p:nvPr/>
          </p:nvSpPr>
          <p:spPr>
            <a:xfrm rot="10800000" flipH="1">
              <a:off x="2469212" y="0"/>
              <a:ext cx="446100" cy="5143500"/>
            </a:xfrm>
            <a:prstGeom prst="rect">
              <a:avLst/>
            </a:prstGeom>
            <a:gradFill>
              <a:gsLst>
                <a:gs pos="0">
                  <a:srgbClr val="3177EE"/>
                </a:gs>
                <a:gs pos="100000">
                  <a:srgbClr val="113D8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flipH="1">
              <a:off x="2291597" y="-125"/>
              <a:ext cx="184200" cy="5143500"/>
            </a:xfrm>
            <a:prstGeom prst="rect">
              <a:avLst/>
            </a:prstGeom>
            <a:gradFill>
              <a:gsLst>
                <a:gs pos="0">
                  <a:srgbClr val="75DDFF"/>
                </a:gs>
                <a:gs pos="100000">
                  <a:srgbClr val="09B1E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 flipH="1">
              <a:off x="2207413" y="0"/>
              <a:ext cx="90600" cy="5143500"/>
            </a:xfrm>
            <a:prstGeom prst="rect">
              <a:avLst/>
            </a:prstGeom>
            <a:gradFill>
              <a:gsLst>
                <a:gs pos="0">
                  <a:srgbClr val="C6F18D"/>
                </a:gs>
                <a:gs pos="100000">
                  <a:srgbClr val="8AD82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flipH="1">
              <a:off x="1962000" y="0"/>
              <a:ext cx="247800" cy="5143500"/>
            </a:xfrm>
            <a:prstGeom prst="rect">
              <a:avLst/>
            </a:prstGeom>
            <a:gradFill>
              <a:gsLst>
                <a:gs pos="0">
                  <a:srgbClr val="1077D2"/>
                </a:gs>
                <a:gs pos="100000">
                  <a:srgbClr val="093153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620133" y="2655767"/>
            <a:ext cx="4939200" cy="15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94584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422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979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2479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02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9659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803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5410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5566C-5DBB-455B-8A74-1E2F87B6E652}" type="datetimeFigureOut">
              <a:rPr lang="en-IN" smtClean="0"/>
              <a:pPr/>
              <a:t>01-03-2019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631A9-0D1F-4D67-9BAE-34221A050E6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3153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pmayindore@gmail.com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7752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9F9FB"/>
              </a:clrFrom>
              <a:clrTo>
                <a:srgbClr val="F9F9FB">
                  <a:alpha val="0"/>
                </a:srgbClr>
              </a:clrTo>
            </a:clrChange>
            <a:grayscl/>
          </a:blip>
          <a:srcRect l="13438" r="23029"/>
          <a:stretch>
            <a:fillRect/>
          </a:stretch>
        </p:blipFill>
        <p:spPr bwMode="auto">
          <a:xfrm>
            <a:off x="0" y="694205"/>
            <a:ext cx="4754880" cy="6189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ctrTitle"/>
          </p:nvPr>
        </p:nvSpPr>
        <p:spPr>
          <a:xfrm>
            <a:off x="6070600" y="1693349"/>
            <a:ext cx="4191000" cy="1546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lvl="0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Light House Project of Indore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under </a:t>
            </a:r>
            <a:br>
              <a:rPr lang="en-US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GHTC</a:t>
            </a:r>
            <a:endParaRPr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" y="0"/>
            <a:ext cx="2363793" cy="1193800"/>
          </a:xfrm>
          <a:prstGeom prst="rect">
            <a:avLst/>
          </a:prstGeom>
        </p:spPr>
      </p:pic>
      <p:pic>
        <p:nvPicPr>
          <p:cNvPr id="7" name="Picture 2" descr="C:\Users\Dell\Downloads\rec5.png"/>
          <p:cNvPicPr>
            <a:picLocks noChangeAspect="1" noChangeArrowheads="1"/>
          </p:cNvPicPr>
          <p:nvPr/>
        </p:nvPicPr>
        <p:blipFill>
          <a:blip r:embed="rId5" cstate="print"/>
          <a:srcRect r="59394"/>
          <a:stretch>
            <a:fillRect/>
          </a:stretch>
        </p:blipFill>
        <p:spPr bwMode="auto">
          <a:xfrm>
            <a:off x="10515605" y="30020"/>
            <a:ext cx="1828800" cy="1630691"/>
          </a:xfrm>
          <a:prstGeom prst="rect">
            <a:avLst/>
          </a:prstGeom>
          <a:noFill/>
        </p:spPr>
      </p:pic>
      <p:pic>
        <p:nvPicPr>
          <p:cNvPr id="8" name="Picture 13" descr="G:\govt_of_mp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35562" y="4295897"/>
            <a:ext cx="1159621" cy="1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636328" y="5428660"/>
            <a:ext cx="5038436" cy="1041400"/>
          </a:xfrm>
          <a:prstGeom prst="rect">
            <a:avLst/>
          </a:prstGeom>
        </p:spPr>
        <p:txBody>
          <a:bodyPr lIns="121917" tIns="60958" rIns="121917" bIns="60958" anchor="b"/>
          <a:lstStyle/>
          <a:p>
            <a:pPr algn="ctr" defTabSz="1219170">
              <a:lnSpc>
                <a:spcPct val="85000"/>
              </a:lnSpc>
              <a:defRPr/>
            </a:pPr>
            <a:r>
              <a:rPr lang="en-US" sz="2800" b="1" spc="-67" dirty="0" err="1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Lokesh</a:t>
            </a:r>
            <a:r>
              <a:rPr lang="en-US" sz="2800" b="1" spc="-67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Kumar </a:t>
            </a:r>
            <a:r>
              <a:rPr lang="en-US" sz="2800" b="1" spc="-67" dirty="0" err="1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Jangid</a:t>
            </a:r>
            <a:endParaRPr lang="en-US" sz="2800" b="1" spc="-67" dirty="0" smtClean="0">
              <a:solidFill>
                <a:schemeClr val="bg1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 defTabSz="1219170">
              <a:lnSpc>
                <a:spcPct val="85000"/>
              </a:lnSpc>
              <a:defRPr/>
            </a:pPr>
            <a:r>
              <a:rPr lang="en-US" sz="2800" spc="-67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Droid Serif"/>
              </a:rPr>
              <a:t>State Mission Director, PMAY(U)</a:t>
            </a:r>
          </a:p>
          <a:p>
            <a:pPr algn="ctr" defTabSz="1219170">
              <a:lnSpc>
                <a:spcPct val="85000"/>
              </a:lnSpc>
              <a:defRPr/>
            </a:pPr>
            <a:r>
              <a:rPr lang="en-US" sz="2800" spc="-67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  <a:sym typeface="Droid Serif"/>
              </a:rPr>
              <a:t>Madhya Pradesh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ea typeface="Droid Serif"/>
              <a:cs typeface="Times New Roman" pitchFamily="18" charset="0"/>
              <a:sym typeface="Droid Serif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11189366" y="4281757"/>
            <a:ext cx="922314" cy="1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322" y="1014463"/>
            <a:ext cx="11029357" cy="5580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725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 Project Site Tentative Layout Plan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2645" b="925"/>
          <a:stretch>
            <a:fillRect/>
          </a:stretch>
        </p:blipFill>
        <p:spPr bwMode="auto">
          <a:xfrm rot="5400000">
            <a:off x="4757872" y="-1809814"/>
            <a:ext cx="2676257" cy="10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20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1133" y="939800"/>
            <a:ext cx="11020891" cy="56804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6333" y="0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Typical DU and Floor Plan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8615" y="1204594"/>
            <a:ext cx="6153230" cy="566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hape 198"/>
          <p:cNvSpPr txBox="1">
            <a:spLocks/>
          </p:cNvSpPr>
          <p:nvPr/>
        </p:nvSpPr>
        <p:spPr>
          <a:xfrm>
            <a:off x="860196" y="1002317"/>
            <a:ext cx="10611367" cy="71564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>
              <a:lnSpc>
                <a:spcPct val="90000"/>
              </a:lnSpc>
              <a:defRPr/>
            </a:pPr>
            <a:r>
              <a:rPr kumimoji="0" lang="en-US" sz="2400" b="1" i="0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1- BHK Unit- </a:t>
            </a:r>
            <a:r>
              <a:rPr lang="en-US" sz="24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Pontano Sans"/>
              </a:rPr>
              <a:t>1 Bedroom, 1 Living Room, Kitchen, Separate Bath and Toilet, Balcony and Wash Area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r="7479"/>
          <a:stretch>
            <a:fillRect/>
          </a:stretch>
        </p:blipFill>
        <p:spPr bwMode="auto">
          <a:xfrm>
            <a:off x="6165274" y="2878863"/>
            <a:ext cx="5289044" cy="357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7"/>
          <p:cNvSpPr txBox="1">
            <a:spLocks/>
          </p:cNvSpPr>
          <p:nvPr/>
        </p:nvSpPr>
        <p:spPr>
          <a:xfrm>
            <a:off x="6941128" y="6307340"/>
            <a:ext cx="3649721" cy="42817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/>
          <a:p>
            <a:pPr marL="171450" indent="-171450" algn="ctr">
              <a:lnSpc>
                <a:spcPct val="90000"/>
              </a:lnSpc>
              <a:spcBef>
                <a:spcPts val="750"/>
              </a:spcBef>
              <a:defRPr/>
            </a:pPr>
            <a:r>
              <a:rPr lang="en-US" b="1" dirty="0" smtClean="0">
                <a:latin typeface="Times New Roman" pitchFamily="18" charset="0"/>
                <a:ea typeface="Adobe Fangsong Std R" panose="02020400000000000000" pitchFamily="18" charset="-128"/>
                <a:cs typeface="Times New Roman" pitchFamily="18" charset="0"/>
              </a:rPr>
              <a:t>Typical Floor Plan for P+8 Block </a:t>
            </a:r>
            <a:endParaRPr lang="en-US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8876" y="1878779"/>
            <a:ext cx="4544274" cy="1186683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pPr indent="-342900">
              <a:buClr>
                <a:srgbClr val="33CCFF"/>
              </a:buClr>
              <a:buSzPts val="1800"/>
            </a:pPr>
            <a:r>
              <a:rPr lang="en-US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Pontano Sans"/>
              </a:rPr>
              <a:t>Carpet  Area	-	32.05 sq. m.</a:t>
            </a:r>
          </a:p>
          <a:p>
            <a:pPr indent="-342900">
              <a:buClr>
                <a:srgbClr val="33CCFF"/>
              </a:buClr>
              <a:buSzPts val="1800"/>
            </a:pPr>
            <a:r>
              <a:rPr lang="en-US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Pontano Sans"/>
              </a:rPr>
              <a:t>			(344.98 sq. ft.)</a:t>
            </a:r>
          </a:p>
          <a:p>
            <a:pPr indent="-342900">
              <a:buClr>
                <a:srgbClr val="33CCFF"/>
              </a:buClr>
              <a:buSzPts val="1800"/>
            </a:pPr>
            <a:r>
              <a:rPr lang="en-US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Pontano Sans"/>
              </a:rPr>
              <a:t>Salable  Area	-  	53.23 sq. m.</a:t>
            </a:r>
          </a:p>
          <a:p>
            <a:pPr indent="-342900">
              <a:buClr>
                <a:srgbClr val="33CCFF"/>
              </a:buClr>
              <a:buSzPts val="1800"/>
            </a:pPr>
            <a:r>
              <a:rPr lang="en-US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  <a:sym typeface="Pontano Sans"/>
              </a:rPr>
              <a:t>			(572.23 sq. ft.)</a:t>
            </a:r>
            <a:endParaRPr lang="en-US" i="1" dirty="0" smtClean="0">
              <a:solidFill>
                <a:schemeClr val="tx1"/>
              </a:solidFill>
              <a:latin typeface="Times New Roman" pitchFamily="18" charset="0"/>
              <a:ea typeface="Pontano Sans"/>
              <a:cs typeface="Times New Roman" pitchFamily="18" charset="0"/>
              <a:sym typeface="Pontano Sans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190496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0" y="2184691"/>
            <a:ext cx="12192000" cy="1362075"/>
          </a:xfrm>
        </p:spPr>
        <p:txBody>
          <a:bodyPr/>
          <a:lstStyle/>
          <a:p>
            <a:pPr algn="ctr">
              <a:defRPr/>
            </a:pPr>
            <a:r>
              <a:rPr lang="en-US" sz="4600" dirty="0" smtClean="0">
                <a:solidFill>
                  <a:schemeClr val="tx1"/>
                </a:solidFill>
                <a:latin typeface="Modern No. 20" pitchFamily="18" charset="0"/>
              </a:rPr>
              <a:t>T</a:t>
            </a:r>
            <a:r>
              <a:rPr lang="en-US" sz="3700" dirty="0" smtClean="0">
                <a:solidFill>
                  <a:schemeClr val="tx1"/>
                </a:solidFill>
                <a:latin typeface="Modern No. 20" pitchFamily="18" charset="0"/>
              </a:rPr>
              <a:t>hank</a:t>
            </a:r>
            <a:r>
              <a:rPr lang="en-US" sz="4600" dirty="0" smtClean="0">
                <a:solidFill>
                  <a:schemeClr val="tx1"/>
                </a:solidFill>
                <a:latin typeface="Modern No. 20" pitchFamily="18" charset="0"/>
              </a:rPr>
              <a:t> Y</a:t>
            </a:r>
            <a:r>
              <a:rPr lang="en-US" sz="3700" dirty="0" smtClean="0">
                <a:solidFill>
                  <a:schemeClr val="tx1"/>
                </a:solidFill>
                <a:latin typeface="Modern No. 20" pitchFamily="18" charset="0"/>
              </a:rPr>
              <a:t>ou</a:t>
            </a:r>
            <a:r>
              <a:rPr lang="en-US" sz="4600" dirty="0" smtClean="0">
                <a:solidFill>
                  <a:schemeClr val="tx1"/>
                </a:solidFill>
                <a:latin typeface="Modern No. 20" pitchFamily="18" charset="0"/>
              </a:rPr>
              <a:t>…</a:t>
            </a:r>
            <a:endParaRPr lang="en-US" sz="4600" dirty="0">
              <a:solidFill>
                <a:schemeClr val="tx1"/>
              </a:solidFill>
              <a:latin typeface="Modern No. 2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71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3222" y="1066800"/>
            <a:ext cx="11105557" cy="5553456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73126"/>
            <a:ext cx="10668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Location Details of Municipal Corporation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967" y="1278467"/>
            <a:ext cx="5802500" cy="5308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hape 239"/>
          <p:cNvSpPr/>
          <p:nvPr/>
        </p:nvSpPr>
        <p:spPr>
          <a:xfrm>
            <a:off x="10282601" y="3842339"/>
            <a:ext cx="182880" cy="182880"/>
          </a:xfrm>
          <a:prstGeom prst="ellipse">
            <a:avLst/>
          </a:prstGeom>
          <a:solidFill>
            <a:srgbClr val="162D5A"/>
          </a:solidFill>
          <a:ln w="38100" cap="flat" cmpd="sng">
            <a:solidFill>
              <a:srgbClr val="A7EA5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Shape 235"/>
          <p:cNvSpPr/>
          <p:nvPr/>
        </p:nvSpPr>
        <p:spPr>
          <a:xfrm>
            <a:off x="9863667" y="3283174"/>
            <a:ext cx="1088544" cy="247542"/>
          </a:xfrm>
          <a:prstGeom prst="wedgeRectCallout">
            <a:avLst>
              <a:gd name="adj1" fmla="val 3820"/>
              <a:gd name="adj2" fmla="val 203373"/>
            </a:avLst>
          </a:prstGeom>
          <a:solidFill>
            <a:srgbClr val="00B050">
              <a:alpha val="5686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 dirty="0" smtClean="0">
                <a:solidFill>
                  <a:schemeClr val="tx1"/>
                </a:solidFill>
                <a:latin typeface="Pontano Sans"/>
                <a:ea typeface="Pontano Sans"/>
                <a:cs typeface="Pontano Sans"/>
                <a:sym typeface="Pontano Sans"/>
              </a:rPr>
              <a:t>Proposed Site</a:t>
            </a:r>
            <a:endParaRPr sz="900" b="1">
              <a:solidFill>
                <a:schemeClr val="tx1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9821" y="4167197"/>
            <a:ext cx="43678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INDORE- </a:t>
            </a:r>
            <a:endParaRPr lang="en-IN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Group 33"/>
          <p:cNvGraphicFramePr>
            <a:graphicFrameLocks/>
          </p:cNvGraphicFramePr>
          <p:nvPr/>
        </p:nvGraphicFramePr>
        <p:xfrm>
          <a:off x="677333" y="4622993"/>
          <a:ext cx="4851400" cy="1845029"/>
        </p:xfrm>
        <a:graphic>
          <a:graphicData uri="http://schemas.openxmlformats.org/drawingml/2006/table">
            <a:tbl>
              <a:tblPr/>
              <a:tblGrid>
                <a:gridCol w="3336352"/>
                <a:gridCol w="1515048"/>
              </a:tblGrid>
              <a:tr h="304622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Total </a:t>
                      </a: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Population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26.45 </a:t>
                      </a:r>
                      <a:r>
                        <a:rPr lang="en-US" sz="1600" b="1" i="0" u="none" strike="noStrike" cap="none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lakhs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</a:tr>
              <a:tr h="31130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Planning Area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505 sq. km.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</a:tr>
              <a:tr h="311307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Municipal Area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276</a:t>
                      </a:r>
                      <a:r>
                        <a:rPr lang="en-US" sz="1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 sq. km.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</a:tr>
              <a:tr h="29517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Tota</a:t>
                      </a:r>
                      <a:r>
                        <a:rPr lang="en-US" sz="1600" b="1" i="0" u="none" strike="noStrike" cap="none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l No. of Slums 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646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</a:tr>
              <a:tr h="3113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Slum Household 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182989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</a:tr>
              <a:tr h="311307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b="1" i="0" u="none" strike="noStrike" kern="1200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Urban Poor Households</a:t>
                      </a:r>
                      <a:endParaRPr lang="en-US" sz="1600" b="1" i="0" u="none" strike="noStrike" kern="1200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600" b="1" i="0" u="none" strike="noStrike" cap="none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Pontano Sans"/>
                          <a:cs typeface="Times New Roman" pitchFamily="18" charset="0"/>
                          <a:sym typeface="Pontano Sans"/>
                        </a:rPr>
                        <a:t>75379</a:t>
                      </a:r>
                      <a:endParaRPr lang="en-US" sz="1600" b="1" i="0" u="none" strike="noStrike" cap="none" dirty="0">
                        <a:solidFill>
                          <a:schemeClr val="tx1"/>
                        </a:solidFill>
                        <a:latin typeface="Times New Roman" pitchFamily="18" charset="0"/>
                        <a:ea typeface="Pontano Sans"/>
                        <a:cs typeface="Times New Roman" pitchFamily="18" charset="0"/>
                        <a:sym typeface="Pontano Sans"/>
                      </a:endParaRPr>
                    </a:p>
                  </a:txBody>
                  <a:tcPr marL="36000" marR="36000" marT="0" marB="0" anchor="ctr"/>
                </a:tc>
              </a:tr>
            </a:tbl>
          </a:graphicData>
        </a:graphic>
      </p:graphicFrame>
      <p:pic>
        <p:nvPicPr>
          <p:cNvPr id="13" name="Picture 59">
            <a:extLst>
              <a:ext uri="{FF2B5EF4-FFF2-40B4-BE49-F238E27FC236}">
                <a16:creationId xmlns:a16="http://schemas.microsoft.com/office/drawing/2014/main" xmlns="" id="{3974BD09-72F5-41F2-9861-D08C7FBDC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1"/>
          <a:stretch>
            <a:fillRect/>
          </a:stretch>
        </p:blipFill>
        <p:spPr bwMode="auto">
          <a:xfrm>
            <a:off x="599892" y="1107011"/>
            <a:ext cx="2058630" cy="2095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B4DCCD9C-36CE-41CF-B26F-9637DD030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327" y="2135882"/>
            <a:ext cx="3757074" cy="2196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>
          <a:xfrm>
            <a:off x="1642533" y="1972735"/>
            <a:ext cx="2235200" cy="279398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6200000" flipH="1">
            <a:off x="952500" y="2366433"/>
            <a:ext cx="1786467" cy="1473200"/>
          </a:xfrm>
          <a:prstGeom prst="line">
            <a:avLst/>
          </a:prstGeom>
          <a:ln w="190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64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653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Salient Features of Proposed Site</a:t>
            </a:r>
            <a:endParaRPr lang="en-IN" dirty="0">
              <a:latin typeface="Agency FB" panose="020B0503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011680"/>
            <a:ext cx="9144000" cy="3246120"/>
          </a:xfrm>
        </p:spPr>
        <p:txBody>
          <a:bodyPr/>
          <a:lstStyle/>
          <a:p>
            <a:pPr algn="l"/>
            <a:endParaRPr lang="en-IN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092291"/>
              </p:ext>
            </p:extLst>
          </p:nvPr>
        </p:nvGraphicFramePr>
        <p:xfrm>
          <a:off x="424180" y="982904"/>
          <a:ext cx="11343640" cy="55433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822036"/>
                <a:gridCol w="3258897"/>
                <a:gridCol w="7262707"/>
              </a:tblGrid>
              <a:tr h="40703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S. No.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Particulars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703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Implementing agency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Indore Municipal Corporation (IMC)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40703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Ownership of the land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Indore Municipal Corporation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40703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Size of the proposed land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4.19 Ha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40703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Buildable Dwelling Units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1024 Units (P+8)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562180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Availability of basic amenities 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Site is linked with basic infrastructure facilities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407033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Distance from city centre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9.58 km from railway station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691768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Site development status of the project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Vacant, even piece of land demarcated with poles by IMC and approach from 45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mt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. wide master plan road through 2 lane road.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803114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Availability of facilities for factory setting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Out of 4.19 Ha land,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3.0 Ha land will be used for construction of DUs.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Remaining land can be used for setting up of factory.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1044047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Details</a:t>
                      </a:r>
                      <a:r>
                        <a:rPr lang="en-IN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of transport l</a:t>
                      </a:r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inkage of the project 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Site  surrounded by 30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mt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. wide master plan road on two sides, approach from 45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mt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. wide master plan road and new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 public transport  route 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SR-9 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p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roposed linking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Biholi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Mardana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 to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Bada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 </a:t>
                      </a:r>
                      <a:r>
                        <a:rPr lang="en-US" sz="18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Pontano Sans"/>
                        </a:rPr>
                        <a:t>Bangarda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0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322" y="931333"/>
            <a:ext cx="11029357" cy="568892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725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 Project Site Location</a:t>
            </a:r>
            <a:endParaRPr lang="en-IN" dirty="0">
              <a:latin typeface="Agency FB" panose="020B0503020202020204" pitchFamily="34" charset="0"/>
            </a:endParaRPr>
          </a:p>
        </p:txBody>
      </p: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112520" y="976925"/>
            <a:ext cx="9966960" cy="5595938"/>
            <a:chOff x="0" y="514350"/>
            <a:chExt cx="8153400" cy="4577715"/>
          </a:xfrm>
        </p:grpSpPr>
        <p:pic>
          <p:nvPicPr>
            <p:cNvPr id="7" name="Picture 6" descr="Location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40" y="514350"/>
              <a:ext cx="8138160" cy="4577715"/>
            </a:xfrm>
            <a:prstGeom prst="rect">
              <a:avLst/>
            </a:prstGeom>
          </p:spPr>
        </p:pic>
        <p:sp>
          <p:nvSpPr>
            <p:cNvPr id="9" name="Freeform 8"/>
            <p:cNvSpPr/>
            <p:nvPr/>
          </p:nvSpPr>
          <p:spPr>
            <a:xfrm>
              <a:off x="0" y="3101645"/>
              <a:ext cx="8149133" cy="665683"/>
            </a:xfrm>
            <a:custGeom>
              <a:avLst/>
              <a:gdLst>
                <a:gd name="connsiteX0" fmla="*/ 0 w 8149133"/>
                <a:gd name="connsiteY0" fmla="*/ 204825 h 665683"/>
                <a:gd name="connsiteX1" fmla="*/ 790042 w 8149133"/>
                <a:gd name="connsiteY1" fmla="*/ 402336 h 665683"/>
                <a:gd name="connsiteX2" fmla="*/ 1133856 w 8149133"/>
                <a:gd name="connsiteY2" fmla="*/ 526694 h 665683"/>
                <a:gd name="connsiteX3" fmla="*/ 1265530 w 8149133"/>
                <a:gd name="connsiteY3" fmla="*/ 504749 h 665683"/>
                <a:gd name="connsiteX4" fmla="*/ 1389888 w 8149133"/>
                <a:gd name="connsiteY4" fmla="*/ 373075 h 665683"/>
                <a:gd name="connsiteX5" fmla="*/ 1506931 w 8149133"/>
                <a:gd name="connsiteY5" fmla="*/ 373075 h 665683"/>
                <a:gd name="connsiteX6" fmla="*/ 1653235 w 8149133"/>
                <a:gd name="connsiteY6" fmla="*/ 446227 h 665683"/>
                <a:gd name="connsiteX7" fmla="*/ 2589581 w 8149133"/>
                <a:gd name="connsiteY7" fmla="*/ 607161 h 665683"/>
                <a:gd name="connsiteX8" fmla="*/ 3313786 w 8149133"/>
                <a:gd name="connsiteY8" fmla="*/ 665683 h 665683"/>
                <a:gd name="connsiteX9" fmla="*/ 5208422 w 8149133"/>
                <a:gd name="connsiteY9" fmla="*/ 541325 h 665683"/>
                <a:gd name="connsiteX10" fmla="*/ 5779008 w 8149133"/>
                <a:gd name="connsiteY10" fmla="*/ 497433 h 665683"/>
                <a:gd name="connsiteX11" fmla="*/ 6217920 w 8149133"/>
                <a:gd name="connsiteY11" fmla="*/ 424281 h 665683"/>
                <a:gd name="connsiteX12" fmla="*/ 6671462 w 8149133"/>
                <a:gd name="connsiteY12" fmla="*/ 395021 h 665683"/>
                <a:gd name="connsiteX13" fmla="*/ 7476134 w 8149133"/>
                <a:gd name="connsiteY13" fmla="*/ 336499 h 665683"/>
                <a:gd name="connsiteX14" fmla="*/ 7629754 w 8149133"/>
                <a:gd name="connsiteY14" fmla="*/ 299923 h 665683"/>
                <a:gd name="connsiteX15" fmla="*/ 7798003 w 8149133"/>
                <a:gd name="connsiteY15" fmla="*/ 219456 h 665683"/>
                <a:gd name="connsiteX16" fmla="*/ 8149133 w 8149133"/>
                <a:gd name="connsiteY16" fmla="*/ 0 h 665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149133" h="665683">
                  <a:moveTo>
                    <a:pt x="0" y="204825"/>
                  </a:moveTo>
                  <a:lnTo>
                    <a:pt x="790042" y="402336"/>
                  </a:lnTo>
                  <a:lnTo>
                    <a:pt x="1133856" y="526694"/>
                  </a:lnTo>
                  <a:lnTo>
                    <a:pt x="1265530" y="504749"/>
                  </a:lnTo>
                  <a:lnTo>
                    <a:pt x="1389888" y="373075"/>
                  </a:lnTo>
                  <a:lnTo>
                    <a:pt x="1506931" y="373075"/>
                  </a:lnTo>
                  <a:lnTo>
                    <a:pt x="1653235" y="446227"/>
                  </a:lnTo>
                  <a:lnTo>
                    <a:pt x="2589581" y="607161"/>
                  </a:lnTo>
                  <a:lnTo>
                    <a:pt x="3313786" y="665683"/>
                  </a:lnTo>
                  <a:lnTo>
                    <a:pt x="5208422" y="541325"/>
                  </a:lnTo>
                  <a:lnTo>
                    <a:pt x="5779008" y="497433"/>
                  </a:lnTo>
                  <a:lnTo>
                    <a:pt x="6217920" y="424281"/>
                  </a:lnTo>
                  <a:lnTo>
                    <a:pt x="6671462" y="395021"/>
                  </a:lnTo>
                  <a:lnTo>
                    <a:pt x="7476134" y="336499"/>
                  </a:lnTo>
                  <a:cubicBezTo>
                    <a:pt x="7624804" y="299332"/>
                    <a:pt x="7572169" y="299923"/>
                    <a:pt x="7629754" y="299923"/>
                  </a:cubicBezTo>
                  <a:lnTo>
                    <a:pt x="7798003" y="219456"/>
                  </a:lnTo>
                  <a:lnTo>
                    <a:pt x="8149133" y="0"/>
                  </a:lnTo>
                </a:path>
              </a:pathLst>
            </a:cu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885139" y="526694"/>
              <a:ext cx="1155802" cy="4550055"/>
            </a:xfrm>
            <a:custGeom>
              <a:avLst/>
              <a:gdLst>
                <a:gd name="connsiteX0" fmla="*/ 0 w 1155802"/>
                <a:gd name="connsiteY0" fmla="*/ 4550055 h 4550055"/>
                <a:gd name="connsiteX1" fmla="*/ 0 w 1155802"/>
                <a:gd name="connsiteY1" fmla="*/ 4498848 h 4550055"/>
                <a:gd name="connsiteX2" fmla="*/ 424282 w 1155802"/>
                <a:gd name="connsiteY2" fmla="*/ 3087015 h 4550055"/>
                <a:gd name="connsiteX3" fmla="*/ 870509 w 1155802"/>
                <a:gd name="connsiteY3" fmla="*/ 1682496 h 4550055"/>
                <a:gd name="connsiteX4" fmla="*/ 907085 w 1155802"/>
                <a:gd name="connsiteY4" fmla="*/ 1521562 h 4550055"/>
                <a:gd name="connsiteX5" fmla="*/ 980237 w 1155802"/>
                <a:gd name="connsiteY5" fmla="*/ 943661 h 4550055"/>
                <a:gd name="connsiteX6" fmla="*/ 1031443 w 1155802"/>
                <a:gd name="connsiteY6" fmla="*/ 570586 h 4550055"/>
                <a:gd name="connsiteX7" fmla="*/ 1155802 w 1155802"/>
                <a:gd name="connsiteY7" fmla="*/ 0 h 4550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5802" h="4550055">
                  <a:moveTo>
                    <a:pt x="0" y="4550055"/>
                  </a:moveTo>
                  <a:lnTo>
                    <a:pt x="0" y="4498848"/>
                  </a:lnTo>
                  <a:lnTo>
                    <a:pt x="424282" y="3087015"/>
                  </a:lnTo>
                  <a:lnTo>
                    <a:pt x="870509" y="1682496"/>
                  </a:lnTo>
                  <a:lnTo>
                    <a:pt x="907085" y="1521562"/>
                  </a:lnTo>
                  <a:lnTo>
                    <a:pt x="980237" y="943661"/>
                  </a:lnTo>
                  <a:lnTo>
                    <a:pt x="1031443" y="570586"/>
                  </a:lnTo>
                  <a:lnTo>
                    <a:pt x="1155802" y="0"/>
                  </a:lnTo>
                </a:path>
              </a:pathLst>
            </a:custGeom>
            <a:ln w="107950" cmpd="tri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4564685" y="526694"/>
              <a:ext cx="2114093" cy="2940711"/>
            </a:xfrm>
            <a:custGeom>
              <a:avLst/>
              <a:gdLst>
                <a:gd name="connsiteX0" fmla="*/ 2099462 w 2114093"/>
                <a:gd name="connsiteY0" fmla="*/ 2940711 h 2940711"/>
                <a:gd name="connsiteX1" fmla="*/ 2114093 w 2114093"/>
                <a:gd name="connsiteY1" fmla="*/ 2889504 h 2940711"/>
                <a:gd name="connsiteX2" fmla="*/ 2004365 w 2114093"/>
                <a:gd name="connsiteY2" fmla="*/ 2677364 h 2940711"/>
                <a:gd name="connsiteX3" fmla="*/ 1975104 w 2114093"/>
                <a:gd name="connsiteY3" fmla="*/ 2589581 h 2940711"/>
                <a:gd name="connsiteX4" fmla="*/ 2011680 w 2114093"/>
                <a:gd name="connsiteY4" fmla="*/ 2501799 h 2940711"/>
                <a:gd name="connsiteX5" fmla="*/ 2018995 w 2114093"/>
                <a:gd name="connsiteY5" fmla="*/ 2362810 h 2940711"/>
                <a:gd name="connsiteX6" fmla="*/ 1945843 w 2114093"/>
                <a:gd name="connsiteY6" fmla="*/ 2311604 h 2940711"/>
                <a:gd name="connsiteX7" fmla="*/ 1821485 w 2114093"/>
                <a:gd name="connsiteY7" fmla="*/ 2238452 h 2940711"/>
                <a:gd name="connsiteX8" fmla="*/ 1616659 w 2114093"/>
                <a:gd name="connsiteY8" fmla="*/ 2253082 h 2940711"/>
                <a:gd name="connsiteX9" fmla="*/ 1258214 w 2114093"/>
                <a:gd name="connsiteY9" fmla="*/ 2245767 h 2940711"/>
                <a:gd name="connsiteX10" fmla="*/ 1111910 w 2114093"/>
                <a:gd name="connsiteY10" fmla="*/ 2128724 h 2940711"/>
                <a:gd name="connsiteX11" fmla="*/ 643737 w 2114093"/>
                <a:gd name="connsiteY11" fmla="*/ 1521562 h 2940711"/>
                <a:gd name="connsiteX12" fmla="*/ 453542 w 2114093"/>
                <a:gd name="connsiteY12" fmla="*/ 1258215 h 2940711"/>
                <a:gd name="connsiteX13" fmla="*/ 358445 w 2114093"/>
                <a:gd name="connsiteY13" fmla="*/ 1214324 h 2940711"/>
                <a:gd name="connsiteX14" fmla="*/ 277977 w 2114093"/>
                <a:gd name="connsiteY14" fmla="*/ 1170432 h 2940711"/>
                <a:gd name="connsiteX15" fmla="*/ 299923 w 2114093"/>
                <a:gd name="connsiteY15" fmla="*/ 1060704 h 2940711"/>
                <a:gd name="connsiteX16" fmla="*/ 336499 w 2114093"/>
                <a:gd name="connsiteY16" fmla="*/ 950976 h 2940711"/>
                <a:gd name="connsiteX17" fmla="*/ 336499 w 2114093"/>
                <a:gd name="connsiteY17" fmla="*/ 914400 h 2940711"/>
                <a:gd name="connsiteX18" fmla="*/ 234086 w 2114093"/>
                <a:gd name="connsiteY18" fmla="*/ 863194 h 2940711"/>
                <a:gd name="connsiteX19" fmla="*/ 204825 w 2114093"/>
                <a:gd name="connsiteY19" fmla="*/ 848564 h 2940711"/>
                <a:gd name="connsiteX20" fmla="*/ 190195 w 2114093"/>
                <a:gd name="connsiteY20" fmla="*/ 731520 h 2940711"/>
                <a:gd name="connsiteX21" fmla="*/ 0 w 2114093"/>
                <a:gd name="connsiteY21" fmla="*/ 0 h 2940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114093" h="2940711">
                  <a:moveTo>
                    <a:pt x="2099462" y="2940711"/>
                  </a:moveTo>
                  <a:lnTo>
                    <a:pt x="2114093" y="2889504"/>
                  </a:lnTo>
                  <a:lnTo>
                    <a:pt x="2004365" y="2677364"/>
                  </a:lnTo>
                  <a:lnTo>
                    <a:pt x="1975104" y="2589581"/>
                  </a:lnTo>
                  <a:lnTo>
                    <a:pt x="2011680" y="2501799"/>
                  </a:lnTo>
                  <a:lnTo>
                    <a:pt x="2018995" y="2362810"/>
                  </a:lnTo>
                  <a:lnTo>
                    <a:pt x="1945843" y="2311604"/>
                  </a:lnTo>
                  <a:lnTo>
                    <a:pt x="1821485" y="2238452"/>
                  </a:lnTo>
                  <a:lnTo>
                    <a:pt x="1616659" y="2253082"/>
                  </a:lnTo>
                  <a:lnTo>
                    <a:pt x="1258214" y="2245767"/>
                  </a:lnTo>
                  <a:lnTo>
                    <a:pt x="1111910" y="2128724"/>
                  </a:lnTo>
                  <a:lnTo>
                    <a:pt x="643737" y="1521562"/>
                  </a:lnTo>
                  <a:lnTo>
                    <a:pt x="453542" y="1258215"/>
                  </a:lnTo>
                  <a:lnTo>
                    <a:pt x="358445" y="1214324"/>
                  </a:lnTo>
                  <a:lnTo>
                    <a:pt x="277977" y="1170432"/>
                  </a:lnTo>
                  <a:lnTo>
                    <a:pt x="299923" y="1060704"/>
                  </a:lnTo>
                  <a:lnTo>
                    <a:pt x="336499" y="950976"/>
                  </a:lnTo>
                  <a:lnTo>
                    <a:pt x="336499" y="914400"/>
                  </a:lnTo>
                  <a:lnTo>
                    <a:pt x="234086" y="863194"/>
                  </a:lnTo>
                  <a:lnTo>
                    <a:pt x="204825" y="848564"/>
                  </a:lnTo>
                  <a:cubicBezTo>
                    <a:pt x="189873" y="736419"/>
                    <a:pt x="190195" y="775736"/>
                    <a:pt x="190195" y="731520"/>
                  </a:cubicBezTo>
                  <a:lnTo>
                    <a:pt x="0" y="0"/>
                  </a:ln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Shape 239"/>
            <p:cNvSpPr/>
            <p:nvPr/>
          </p:nvSpPr>
          <p:spPr>
            <a:xfrm>
              <a:off x="7924800" y="2800350"/>
              <a:ext cx="182880" cy="182880"/>
            </a:xfrm>
            <a:prstGeom prst="ellipse">
              <a:avLst/>
            </a:prstGeom>
            <a:solidFill>
              <a:srgbClr val="162D5A"/>
            </a:solidFill>
            <a:ln w="38100" cap="flat" cmpd="sng">
              <a:solidFill>
                <a:srgbClr val="A7EA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Shape 239"/>
            <p:cNvSpPr/>
            <p:nvPr/>
          </p:nvSpPr>
          <p:spPr>
            <a:xfrm>
              <a:off x="6477000" y="2495550"/>
              <a:ext cx="182880" cy="182880"/>
            </a:xfrm>
            <a:prstGeom prst="ellipse">
              <a:avLst/>
            </a:prstGeom>
            <a:solidFill>
              <a:srgbClr val="162D5A"/>
            </a:solidFill>
            <a:ln w="38100" cap="flat" cmpd="sng">
              <a:solidFill>
                <a:srgbClr val="A7EA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Shape 239"/>
            <p:cNvSpPr/>
            <p:nvPr/>
          </p:nvSpPr>
          <p:spPr>
            <a:xfrm>
              <a:off x="3276600" y="3409950"/>
              <a:ext cx="182880" cy="182880"/>
            </a:xfrm>
            <a:prstGeom prst="ellipse">
              <a:avLst/>
            </a:prstGeom>
            <a:solidFill>
              <a:srgbClr val="162D5A"/>
            </a:solidFill>
            <a:ln w="38100" cap="flat" cmpd="sng">
              <a:solidFill>
                <a:srgbClr val="A7EA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Shape 239"/>
            <p:cNvSpPr/>
            <p:nvPr/>
          </p:nvSpPr>
          <p:spPr>
            <a:xfrm>
              <a:off x="4267200" y="4019550"/>
              <a:ext cx="182880" cy="182880"/>
            </a:xfrm>
            <a:prstGeom prst="ellipse">
              <a:avLst/>
            </a:prstGeom>
            <a:solidFill>
              <a:srgbClr val="162D5A"/>
            </a:solidFill>
            <a:ln w="38100" cap="flat" cmpd="sng">
              <a:solidFill>
                <a:srgbClr val="A7EA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Shape 235"/>
            <p:cNvSpPr/>
            <p:nvPr/>
          </p:nvSpPr>
          <p:spPr>
            <a:xfrm>
              <a:off x="3048000" y="2876550"/>
              <a:ext cx="731520" cy="202500"/>
            </a:xfrm>
            <a:prstGeom prst="wedgeRectCallout">
              <a:avLst>
                <a:gd name="adj1" fmla="val -3100"/>
                <a:gd name="adj2" fmla="val 241349"/>
              </a:avLst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Pragati Vihar</a:t>
              </a:r>
              <a:endParaRPr sz="8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endParaRPr>
            </a:p>
          </p:txBody>
        </p:sp>
        <p:sp>
          <p:nvSpPr>
            <p:cNvPr id="17" name="Shape 235"/>
            <p:cNvSpPr/>
            <p:nvPr/>
          </p:nvSpPr>
          <p:spPr>
            <a:xfrm>
              <a:off x="4114800" y="4476750"/>
              <a:ext cx="685800" cy="202500"/>
            </a:xfrm>
            <a:prstGeom prst="wedgeRectCallout">
              <a:avLst>
                <a:gd name="adj1" fmla="val -10624"/>
                <a:gd name="adj2" fmla="val -206279"/>
              </a:avLst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Sakar City</a:t>
              </a:r>
              <a:endParaRPr sz="8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5888736" y="1821485"/>
              <a:ext cx="468173" cy="978865"/>
            </a:xfrm>
            <a:custGeom>
              <a:avLst/>
              <a:gdLst>
                <a:gd name="connsiteX0" fmla="*/ 336499 w 468173"/>
                <a:gd name="connsiteY0" fmla="*/ 921715 h 936345"/>
                <a:gd name="connsiteX1" fmla="*/ 468173 w 468173"/>
                <a:gd name="connsiteY1" fmla="*/ 36576 h 936345"/>
                <a:gd name="connsiteX2" fmla="*/ 117043 w 468173"/>
                <a:gd name="connsiteY2" fmla="*/ 0 h 936345"/>
                <a:gd name="connsiteX3" fmla="*/ 0 w 468173"/>
                <a:gd name="connsiteY3" fmla="*/ 936345 h 9363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173" h="936345">
                  <a:moveTo>
                    <a:pt x="336499" y="921715"/>
                  </a:moveTo>
                  <a:lnTo>
                    <a:pt x="468173" y="36576"/>
                  </a:lnTo>
                  <a:lnTo>
                    <a:pt x="117043" y="0"/>
                  </a:lnTo>
                  <a:lnTo>
                    <a:pt x="0" y="936345"/>
                  </a:ln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6323846" y="2095877"/>
              <a:ext cx="1362546" cy="90535"/>
            </a:xfrm>
            <a:custGeom>
              <a:avLst/>
              <a:gdLst>
                <a:gd name="connsiteX0" fmla="*/ 0 w 1362546"/>
                <a:gd name="connsiteY0" fmla="*/ 0 h 90535"/>
                <a:gd name="connsiteX1" fmla="*/ 715223 w 1362546"/>
                <a:gd name="connsiteY1" fmla="*/ 90535 h 90535"/>
                <a:gd name="connsiteX2" fmla="*/ 1362546 w 1362546"/>
                <a:gd name="connsiteY2" fmla="*/ 63374 h 9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62546" h="90535">
                  <a:moveTo>
                    <a:pt x="0" y="0"/>
                  </a:moveTo>
                  <a:lnTo>
                    <a:pt x="715223" y="90535"/>
                  </a:lnTo>
                  <a:lnTo>
                    <a:pt x="1362546" y="63374"/>
                  </a:lnTo>
                </a:path>
              </a:pathLst>
            </a:cu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Shape 235"/>
            <p:cNvSpPr/>
            <p:nvPr/>
          </p:nvSpPr>
          <p:spPr>
            <a:xfrm>
              <a:off x="5334000" y="2876550"/>
              <a:ext cx="990600" cy="202500"/>
            </a:xfrm>
            <a:prstGeom prst="wedgeRectCallout">
              <a:avLst>
                <a:gd name="adj1" fmla="val 72867"/>
                <a:gd name="adj2" fmla="val -181262"/>
              </a:avLst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Sanghvi Academy</a:t>
              </a:r>
              <a:endParaRPr sz="8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endParaRPr>
            </a:p>
          </p:txBody>
        </p:sp>
        <p:sp>
          <p:nvSpPr>
            <p:cNvPr id="21" name="Shape 239"/>
            <p:cNvSpPr/>
            <p:nvPr/>
          </p:nvSpPr>
          <p:spPr>
            <a:xfrm>
              <a:off x="6019800" y="3257550"/>
              <a:ext cx="182880" cy="182880"/>
            </a:xfrm>
            <a:prstGeom prst="ellipse">
              <a:avLst/>
            </a:prstGeom>
            <a:solidFill>
              <a:srgbClr val="162D5A"/>
            </a:solidFill>
            <a:ln w="38100" cap="flat" cmpd="sng">
              <a:solidFill>
                <a:srgbClr val="A7EA5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Shape 235"/>
            <p:cNvSpPr/>
            <p:nvPr/>
          </p:nvSpPr>
          <p:spPr>
            <a:xfrm>
              <a:off x="5105400" y="3790950"/>
              <a:ext cx="1143000" cy="202500"/>
            </a:xfrm>
            <a:prstGeom prst="wedgeRectCallout">
              <a:avLst>
                <a:gd name="adj1" fmla="val 39325"/>
                <a:gd name="adj2" fmla="val -255032"/>
              </a:avLst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Vedanta Int. School</a:t>
              </a:r>
              <a:endParaRPr sz="8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endParaRPr>
            </a:p>
          </p:txBody>
        </p:sp>
        <p:sp>
          <p:nvSpPr>
            <p:cNvPr id="23" name="Shape 235"/>
            <p:cNvSpPr/>
            <p:nvPr/>
          </p:nvSpPr>
          <p:spPr>
            <a:xfrm>
              <a:off x="7467600" y="2114550"/>
              <a:ext cx="685800" cy="304800"/>
            </a:xfrm>
            <a:prstGeom prst="wedgeRectCallout">
              <a:avLst>
                <a:gd name="adj1" fmla="val 31345"/>
                <a:gd name="adj2" fmla="val 222768"/>
              </a:avLst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IMPETUS  IT Park</a:t>
              </a:r>
              <a:endParaRPr sz="800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6555179" y="552203"/>
              <a:ext cx="1068779" cy="4518561"/>
            </a:xfrm>
            <a:custGeom>
              <a:avLst/>
              <a:gdLst>
                <a:gd name="connsiteX0" fmla="*/ 136566 w 1068779"/>
                <a:gd name="connsiteY0" fmla="*/ 4518561 h 4518561"/>
                <a:gd name="connsiteX1" fmla="*/ 136566 w 1068779"/>
                <a:gd name="connsiteY1" fmla="*/ 4518561 h 4518561"/>
                <a:gd name="connsiteX2" fmla="*/ 148442 w 1068779"/>
                <a:gd name="connsiteY2" fmla="*/ 4221678 h 4518561"/>
                <a:gd name="connsiteX3" fmla="*/ 160317 w 1068779"/>
                <a:gd name="connsiteY3" fmla="*/ 3960420 h 4518561"/>
                <a:gd name="connsiteX4" fmla="*/ 172192 w 1068779"/>
                <a:gd name="connsiteY4" fmla="*/ 3806041 h 4518561"/>
                <a:gd name="connsiteX5" fmla="*/ 124691 w 1068779"/>
                <a:gd name="connsiteY5" fmla="*/ 3295402 h 4518561"/>
                <a:gd name="connsiteX6" fmla="*/ 100940 w 1068779"/>
                <a:gd name="connsiteY6" fmla="*/ 2939142 h 4518561"/>
                <a:gd name="connsiteX7" fmla="*/ 130629 w 1068779"/>
                <a:gd name="connsiteY7" fmla="*/ 2885703 h 4518561"/>
                <a:gd name="connsiteX8" fmla="*/ 29689 w 1068779"/>
                <a:gd name="connsiteY8" fmla="*/ 2636322 h 4518561"/>
                <a:gd name="connsiteX9" fmla="*/ 0 w 1068779"/>
                <a:gd name="connsiteY9" fmla="*/ 2559132 h 4518561"/>
                <a:gd name="connsiteX10" fmla="*/ 5938 w 1068779"/>
                <a:gd name="connsiteY10" fmla="*/ 2493818 h 4518561"/>
                <a:gd name="connsiteX11" fmla="*/ 71252 w 1068779"/>
                <a:gd name="connsiteY11" fmla="*/ 2351314 h 4518561"/>
                <a:gd name="connsiteX12" fmla="*/ 71252 w 1068779"/>
                <a:gd name="connsiteY12" fmla="*/ 2351314 h 4518561"/>
                <a:gd name="connsiteX13" fmla="*/ 469076 w 1068779"/>
                <a:gd name="connsiteY13" fmla="*/ 1638794 h 4518561"/>
                <a:gd name="connsiteX14" fmla="*/ 712520 w 1068779"/>
                <a:gd name="connsiteY14" fmla="*/ 973776 h 4518561"/>
                <a:gd name="connsiteX15" fmla="*/ 932213 w 1068779"/>
                <a:gd name="connsiteY15" fmla="*/ 350322 h 4518561"/>
                <a:gd name="connsiteX16" fmla="*/ 1068779 w 1068779"/>
                <a:gd name="connsiteY16" fmla="*/ 0 h 4518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68779" h="4518561">
                  <a:moveTo>
                    <a:pt x="136566" y="4518561"/>
                  </a:moveTo>
                  <a:lnTo>
                    <a:pt x="136566" y="4518561"/>
                  </a:lnTo>
                  <a:lnTo>
                    <a:pt x="148442" y="4221678"/>
                  </a:lnTo>
                  <a:lnTo>
                    <a:pt x="160317" y="3960420"/>
                  </a:lnTo>
                  <a:lnTo>
                    <a:pt x="172192" y="3806041"/>
                  </a:lnTo>
                  <a:lnTo>
                    <a:pt x="124691" y="3295402"/>
                  </a:lnTo>
                  <a:lnTo>
                    <a:pt x="100940" y="2939142"/>
                  </a:lnTo>
                  <a:lnTo>
                    <a:pt x="130629" y="2885703"/>
                  </a:lnTo>
                  <a:lnTo>
                    <a:pt x="29689" y="2636322"/>
                  </a:lnTo>
                  <a:lnTo>
                    <a:pt x="0" y="2559132"/>
                  </a:lnTo>
                  <a:lnTo>
                    <a:pt x="5938" y="2493818"/>
                  </a:lnTo>
                  <a:lnTo>
                    <a:pt x="71252" y="2351314"/>
                  </a:lnTo>
                  <a:lnTo>
                    <a:pt x="71252" y="2351314"/>
                  </a:lnTo>
                  <a:lnTo>
                    <a:pt x="469076" y="1638794"/>
                  </a:lnTo>
                  <a:lnTo>
                    <a:pt x="712520" y="973776"/>
                  </a:lnTo>
                  <a:lnTo>
                    <a:pt x="932213" y="350322"/>
                  </a:lnTo>
                  <a:lnTo>
                    <a:pt x="1068779" y="0"/>
                  </a:lnTo>
                </a:path>
              </a:pathLst>
            </a:custGeom>
            <a:ln w="101600">
              <a:solidFill>
                <a:srgbClr val="00B0F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 rot="17238280">
              <a:off x="580634" y="3998954"/>
              <a:ext cx="1676792" cy="215444"/>
            </a:xfrm>
            <a:prstGeom prst="rect">
              <a:avLst/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Indore By-pass (NH-3)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933999">
              <a:off x="43055" y="2900375"/>
              <a:ext cx="1296016" cy="419571"/>
            </a:xfrm>
            <a:prstGeom prst="rect">
              <a:avLst/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Towards Railway Station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7400857">
              <a:off x="6676634" y="1391518"/>
              <a:ext cx="1676792" cy="215444"/>
            </a:xfrm>
            <a:prstGeom prst="rect">
              <a:avLst/>
            </a:prstGeom>
            <a:solidFill>
              <a:srgbClr val="162D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/>
              <a:r>
                <a:rPr lang="en-US" sz="1100" b="1" dirty="0" smtClean="0">
                  <a:solidFill>
                    <a:srgbClr val="FFFFFF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Proposed 75 M Bypass</a:t>
              </a:r>
            </a:p>
          </p:txBody>
        </p:sp>
        <p:sp>
          <p:nvSpPr>
            <p:cNvPr id="28" name="Freeform 27"/>
            <p:cNvSpPr/>
            <p:nvPr/>
          </p:nvSpPr>
          <p:spPr>
            <a:xfrm>
              <a:off x="6235298" y="2101879"/>
              <a:ext cx="244116" cy="649596"/>
            </a:xfrm>
            <a:custGeom>
              <a:avLst/>
              <a:gdLst>
                <a:gd name="connsiteX0" fmla="*/ 0 w 244116"/>
                <a:gd name="connsiteY0" fmla="*/ 649596 h 649596"/>
                <a:gd name="connsiteX1" fmla="*/ 95164 w 244116"/>
                <a:gd name="connsiteY1" fmla="*/ 0 h 649596"/>
                <a:gd name="connsiteX2" fmla="*/ 244116 w 244116"/>
                <a:gd name="connsiteY2" fmla="*/ 16550 h 649596"/>
                <a:gd name="connsiteX3" fmla="*/ 161364 w 244116"/>
                <a:gd name="connsiteY3" fmla="*/ 645459 h 649596"/>
                <a:gd name="connsiteX4" fmla="*/ 0 w 244116"/>
                <a:gd name="connsiteY4" fmla="*/ 649596 h 64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16" h="649596">
                  <a:moveTo>
                    <a:pt x="0" y="649596"/>
                  </a:moveTo>
                  <a:lnTo>
                    <a:pt x="95164" y="0"/>
                  </a:lnTo>
                  <a:lnTo>
                    <a:pt x="244116" y="16550"/>
                  </a:lnTo>
                  <a:lnTo>
                    <a:pt x="161364" y="645459"/>
                  </a:lnTo>
                  <a:lnTo>
                    <a:pt x="0" y="649596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Shape 235"/>
            <p:cNvSpPr/>
            <p:nvPr/>
          </p:nvSpPr>
          <p:spPr>
            <a:xfrm>
              <a:off x="5867400" y="1657350"/>
              <a:ext cx="990600" cy="202500"/>
            </a:xfrm>
            <a:prstGeom prst="wedgeRectCallout">
              <a:avLst>
                <a:gd name="adj1" fmla="val 3820"/>
                <a:gd name="adj2" fmla="val 203373"/>
              </a:avLst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1" dirty="0" smtClean="0">
                  <a:solidFill>
                    <a:schemeClr val="tx1"/>
                  </a:solidFill>
                  <a:latin typeface="Pontano Sans"/>
                  <a:ea typeface="Pontano Sans"/>
                  <a:cs typeface="Pontano Sans"/>
                  <a:sym typeface="Pontano Sans"/>
                </a:rPr>
                <a:t>Proposed Site</a:t>
              </a:r>
              <a:endParaRPr sz="900" b="1">
                <a:solidFill>
                  <a:schemeClr val="tx1"/>
                </a:solidFill>
                <a:latin typeface="Pontano Sans"/>
                <a:ea typeface="Pontano Sans"/>
                <a:cs typeface="Pontano Sans"/>
                <a:sym typeface="Pontano Sans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 rot="21321164">
            <a:off x="4941546" y="4963925"/>
            <a:ext cx="2009735" cy="263365"/>
          </a:xfrm>
          <a:prstGeom prst="rect">
            <a:avLst/>
          </a:prstGeom>
          <a:solidFill>
            <a:srgbClr val="162D5A">
              <a:alpha val="6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200" b="1" dirty="0" smtClean="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45 </a:t>
            </a:r>
            <a:r>
              <a:rPr lang="en-US" sz="1200" b="1" dirty="0" err="1" smtClean="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Mts</a:t>
            </a:r>
            <a:r>
              <a:rPr lang="en-US" sz="1200" b="1" dirty="0" smtClean="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 Master plan Road</a:t>
            </a:r>
          </a:p>
        </p:txBody>
      </p:sp>
      <p:sp>
        <p:nvSpPr>
          <p:cNvPr id="32" name="TextBox 31"/>
          <p:cNvSpPr txBox="1"/>
          <p:nvPr/>
        </p:nvSpPr>
        <p:spPr>
          <a:xfrm rot="3095463">
            <a:off x="6335036" y="2801290"/>
            <a:ext cx="1919963" cy="263365"/>
          </a:xfrm>
          <a:prstGeom prst="rect">
            <a:avLst/>
          </a:prstGeom>
          <a:solidFill>
            <a:srgbClr val="162D5A">
              <a:alpha val="6784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sz="1100" b="1" dirty="0" smtClean="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30 </a:t>
            </a:r>
            <a:r>
              <a:rPr lang="en-US" sz="1100" b="1" dirty="0" err="1" smtClean="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Mts</a:t>
            </a:r>
            <a:r>
              <a:rPr lang="en-US" sz="1100" b="1" dirty="0" smtClean="0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 Master plan Road</a:t>
            </a:r>
          </a:p>
        </p:txBody>
      </p:sp>
    </p:spTree>
    <p:extLst>
      <p:ext uri="{BB962C8B-B14F-4D97-AF65-F5344CB8AC3E}">
        <p14:creationId xmlns:p14="http://schemas.microsoft.com/office/powerpoint/2010/main" val="15420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956733"/>
            <a:ext cx="11088624" cy="566352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1000" y="0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Proposed Site Photographs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2591"/>
          <a:stretch>
            <a:fillRect/>
          </a:stretch>
        </p:blipFill>
        <p:spPr bwMode="auto">
          <a:xfrm>
            <a:off x="6053677" y="1029424"/>
            <a:ext cx="4892400" cy="2828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974" y="1029424"/>
            <a:ext cx="5032581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4714"/>
          <a:stretch>
            <a:fillRect/>
          </a:stretch>
        </p:blipFill>
        <p:spPr bwMode="auto">
          <a:xfrm>
            <a:off x="978972" y="3888511"/>
            <a:ext cx="5032376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t="3755"/>
          <a:stretch>
            <a:fillRect/>
          </a:stretch>
        </p:blipFill>
        <p:spPr bwMode="auto">
          <a:xfrm>
            <a:off x="6048277" y="3896972"/>
            <a:ext cx="4891578" cy="265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920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0653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Proposed Site Details</a:t>
            </a:r>
            <a:endParaRPr lang="en-IN" dirty="0">
              <a:latin typeface="Agency FB" panose="020B0503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1510444"/>
              </p:ext>
            </p:extLst>
          </p:nvPr>
        </p:nvGraphicFramePr>
        <p:xfrm>
          <a:off x="400714" y="1038324"/>
          <a:ext cx="11390573" cy="3795085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792000"/>
                <a:gridCol w="3335866"/>
                <a:gridCol w="7262707"/>
              </a:tblGrid>
              <a:tr h="5421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indent="-342900" algn="just">
                        <a:spcBef>
                          <a:spcPts val="600"/>
                        </a:spcBef>
                        <a:buClr>
                          <a:srgbClr val="33CCFF"/>
                        </a:buClr>
                        <a:buSzPts val="1800"/>
                        <a:defRPr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Max. Permissible FAR/FSI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1:2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5421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Seismic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Zone II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5421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indent="-342900" algn="just">
                        <a:spcBef>
                          <a:spcPts val="600"/>
                        </a:spcBef>
                        <a:buClr>
                          <a:srgbClr val="33CCFF"/>
                        </a:buClr>
                        <a:buSzPts val="1800"/>
                        <a:defRPr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Geo Climatic Zone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Tropical Savanna  (Aw)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5421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Soil Type	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1-12 </a:t>
                      </a:r>
                      <a:r>
                        <a:rPr lang="en-US" sz="18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Mts</a:t>
                      </a: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 Rock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542155">
                <a:tc gridSpan="3">
                  <a:txBody>
                    <a:bodyPr/>
                    <a:lstStyle/>
                    <a:p>
                      <a:pPr indent="-342900" algn="ctr">
                        <a:spcBef>
                          <a:spcPts val="600"/>
                        </a:spcBef>
                        <a:buClr>
                          <a:srgbClr val="33CCFF"/>
                        </a:buClr>
                        <a:buSzPts val="1800"/>
                        <a:defRPr/>
                      </a:pPr>
                      <a:r>
                        <a:rPr lang="en-US" sz="1800" b="1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Statutory Approvals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indent="-342900" algn="just">
                        <a:spcBef>
                          <a:spcPts val="600"/>
                        </a:spcBef>
                        <a:buClr>
                          <a:srgbClr val="33CCFF"/>
                        </a:buClr>
                        <a:buSzPts val="1800"/>
                        <a:defRPr/>
                      </a:pPr>
                      <a:endParaRPr lang="en-US" sz="1800" dirty="0" smtClean="0">
                        <a:solidFill>
                          <a:schemeClr val="dk1"/>
                        </a:solidFill>
                        <a:sym typeface="Pontano San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Pontano Sans"/>
                      </a:endParaRPr>
                    </a:p>
                  </a:txBody>
                  <a:tcPr anchor="ctr"/>
                </a:tc>
              </a:tr>
              <a:tr h="5421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indent="-342900">
                        <a:buClr>
                          <a:srgbClr val="33CCFF"/>
                        </a:buClr>
                        <a:buSzPts val="1800"/>
                        <a:buFont typeface="Pontano Sans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T &amp;CP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Approved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  <a:tr h="542155">
                <a:tc>
                  <a:txBody>
                    <a:bodyPr/>
                    <a:lstStyle/>
                    <a:p>
                      <a:pPr algn="ctr"/>
                      <a:r>
                        <a:rPr lang="en-IN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Building Permission </a:t>
                      </a:r>
                      <a:endParaRPr lang="en-IN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en-US" sz="18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  <a:sym typeface="Pontano Sans"/>
                        </a:rPr>
                        <a:t>Approved </a:t>
                      </a:r>
                      <a:endParaRPr lang="en-US" sz="1800" kern="1200" dirty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  <a:sym typeface="Pontano San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50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322" y="1014463"/>
            <a:ext cx="11029357" cy="5580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725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 Project Site Plan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/>
          <a:srcRect l="18939" r="12879"/>
          <a:stretch>
            <a:fillRect/>
          </a:stretch>
        </p:blipFill>
        <p:spPr bwMode="auto">
          <a:xfrm rot="5400000">
            <a:off x="4410860" y="-1438367"/>
            <a:ext cx="3370281" cy="10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420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322" y="1014463"/>
            <a:ext cx="11029357" cy="5580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725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 Project Site Contour Plan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7914"/>
          <a:stretch>
            <a:fillRect/>
          </a:stretch>
        </p:blipFill>
        <p:spPr bwMode="auto">
          <a:xfrm rot="16200000" flipH="1" flipV="1">
            <a:off x="4717866" y="-1805726"/>
            <a:ext cx="2756268" cy="109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1055926" y="4391891"/>
            <a:ext cx="4433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11139056" y="2119746"/>
            <a:ext cx="42949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11429995" y="2396841"/>
            <a:ext cx="1385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  <p:sp>
        <p:nvSpPr>
          <p:cNvPr id="9" name="TextBox 8"/>
          <p:cNvSpPr txBox="1"/>
          <p:nvPr/>
        </p:nvSpPr>
        <p:spPr>
          <a:xfrm>
            <a:off x="623447" y="3283532"/>
            <a:ext cx="1385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IN" dirty="0" smtClean="0"/>
          </a:p>
          <a:p>
            <a:endParaRPr lang="en-IN" dirty="0" smtClean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420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81322" y="1014463"/>
            <a:ext cx="11029357" cy="5580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725"/>
            <a:ext cx="9144000" cy="969264"/>
          </a:xfrm>
        </p:spPr>
        <p:txBody>
          <a:bodyPr>
            <a:normAutofit/>
          </a:bodyPr>
          <a:lstStyle/>
          <a:p>
            <a:r>
              <a:rPr lang="en-IN" dirty="0" smtClean="0">
                <a:latin typeface="Agency FB" panose="020B0503020202020204" pitchFamily="34" charset="0"/>
              </a:rPr>
              <a:t> Project Site Land Use Plan</a:t>
            </a:r>
            <a:endParaRPr lang="en-IN" dirty="0">
              <a:latin typeface="Agency FB" panose="020B0503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57177" y="-1623875"/>
            <a:ext cx="4277646" cy="109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3" name="Group 12"/>
          <p:cNvGrpSpPr/>
          <p:nvPr/>
        </p:nvGrpSpPr>
        <p:grpSpPr>
          <a:xfrm>
            <a:off x="9088582" y="1080641"/>
            <a:ext cx="2452255" cy="1585049"/>
            <a:chOff x="1648690" y="2992581"/>
            <a:chExt cx="2452255" cy="1585049"/>
          </a:xfrm>
        </p:grpSpPr>
        <p:sp>
          <p:nvSpPr>
            <p:cNvPr id="9" name="TextBox 8"/>
            <p:cNvSpPr txBox="1"/>
            <p:nvPr/>
          </p:nvSpPr>
          <p:spPr>
            <a:xfrm>
              <a:off x="1648690" y="2992581"/>
              <a:ext cx="2452255" cy="1585049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latin typeface="Times New Roman" pitchFamily="18" charset="0"/>
                  <a:cs typeface="Times New Roman" pitchFamily="18" charset="0"/>
                </a:rPr>
                <a:t>Legend</a:t>
              </a:r>
            </a:p>
            <a:p>
              <a:endParaRPr lang="en-IN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IN" dirty="0" smtClean="0">
                  <a:latin typeface="Times New Roman" pitchFamily="18" charset="0"/>
                  <a:cs typeface="Times New Roman" pitchFamily="18" charset="0"/>
                </a:rPr>
                <a:t>Commercial</a:t>
              </a:r>
            </a:p>
            <a:p>
              <a:endParaRPr lang="en-IN" dirty="0" smtClean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IN" dirty="0" smtClean="0">
                  <a:latin typeface="Times New Roman" pitchFamily="18" charset="0"/>
                  <a:cs typeface="Times New Roman" pitchFamily="18" charset="0"/>
                </a:rPr>
                <a:t>Residential</a:t>
              </a:r>
            </a:p>
            <a:p>
              <a:endParaRPr lang="en-IN" sz="700" dirty="0" smtClean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2955" t="25290" r="45002" b="72628"/>
            <a:stretch>
              <a:fillRect/>
            </a:stretch>
          </p:blipFill>
          <p:spPr bwMode="auto">
            <a:xfrm>
              <a:off x="3061857" y="4003963"/>
              <a:ext cx="1007918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47848" t="31754" r="50050" b="66234"/>
            <a:stretch>
              <a:fillRect/>
            </a:stretch>
          </p:blipFill>
          <p:spPr bwMode="auto">
            <a:xfrm>
              <a:off x="3075709" y="3477491"/>
              <a:ext cx="1003513" cy="5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420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395</Words>
  <Application>Microsoft Office PowerPoint</Application>
  <PresentationFormat>Widescreen</PresentationFormat>
  <Paragraphs>105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Adobe Fangsong Std R</vt:lpstr>
      <vt:lpstr>Agency FB</vt:lpstr>
      <vt:lpstr>Arial</vt:lpstr>
      <vt:lpstr>Calibri</vt:lpstr>
      <vt:lpstr>Calibri Light</vt:lpstr>
      <vt:lpstr>Droid Serif</vt:lpstr>
      <vt:lpstr>Modern No. 20</vt:lpstr>
      <vt:lpstr>Pontano Sans</vt:lpstr>
      <vt:lpstr>Times New Roman</vt:lpstr>
      <vt:lpstr>Office Theme</vt:lpstr>
      <vt:lpstr>Light House Project of Indore under  GHTC</vt:lpstr>
      <vt:lpstr>Location Details of Municipal Corporation</vt:lpstr>
      <vt:lpstr>Salient Features of Proposed Site</vt:lpstr>
      <vt:lpstr> Project Site Location</vt:lpstr>
      <vt:lpstr>Proposed Site Photographs</vt:lpstr>
      <vt:lpstr>Proposed Site Details</vt:lpstr>
      <vt:lpstr> Project Site Plan</vt:lpstr>
      <vt:lpstr> Project Site Contour Plan</vt:lpstr>
      <vt:lpstr> Project Site Land Use Plan</vt:lpstr>
      <vt:lpstr> Project Site Tentative Layout Plan</vt:lpstr>
      <vt:lpstr>Typical DU and Floor Plan</vt:lpstr>
      <vt:lpstr>Thank You…</vt:lpstr>
    </vt:vector>
  </TitlesOfParts>
  <Company>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Location Map of the Site</dc:title>
  <dc:creator>Khatibullah Sheikh</dc:creator>
  <cp:lastModifiedBy>Khatibullah Sheikh</cp:lastModifiedBy>
  <cp:revision>36</cp:revision>
  <dcterms:created xsi:type="dcterms:W3CDTF">2019-02-28T12:09:26Z</dcterms:created>
  <dcterms:modified xsi:type="dcterms:W3CDTF">2019-03-01T13:27:20Z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ppReportDate">
    <vt:lpwstr/>
  </property>
  <property fmtid="{D5CDD505-2E9C-101B-9397-08002B2CF9AE}" pid="3" name="WppReportVersion">
    <vt:lpwstr>Version 1.0</vt:lpwstr>
  </property>
  <property fmtid="{D5CDD505-2E9C-101B-9397-08002B2CF9AE}" pid="4" name="WppReportDraft">
    <vt:lpwstr>(Draft)</vt:lpwstr>
  </property>
  <property fmtid="{D5CDD505-2E9C-101B-9397-08002B2CF9AE}" pid="5" name="WppReportCurrencySymbol">
    <vt:lpwstr>₹</vt:lpwstr>
  </property>
  <property fmtid="{D5CDD505-2E9C-101B-9397-08002B2CF9AE}" pid="6" name="WppReportDashboardTitleText">
    <vt:lpwstr>Dashboard</vt:lpwstr>
  </property>
  <property fmtid="{D5CDD505-2E9C-101B-9397-08002B2CF9AE}" pid="7" name="WppReportShortPageNumberFormat">
    <vt:lpwstr>Page &lt;#&gt;</vt:lpwstr>
  </property>
  <property fmtid="{D5CDD505-2E9C-101B-9397-08002B2CF9AE}" pid="8" name="WppReportLongPageNumberFormat">
    <vt:lpwstr>Page &lt;#&gt; of &lt;PageCount&gt;</vt:lpwstr>
  </property>
  <property fmtid="{D5CDD505-2E9C-101B-9397-08002B2CF9AE}" pid="9" name="WppReportTocTitleText">
    <vt:lpwstr>Table of contents</vt:lpwstr>
  </property>
  <property fmtid="{D5CDD505-2E9C-101B-9397-08002B2CF9AE}" pid="10" name="WppReportIsTocUpdateRecommended">
    <vt:bool>true</vt:bool>
  </property>
  <property fmtid="{D5CDD505-2E9C-101B-9397-08002B2CF9AE}" pid="11" name="WppReportPropertiesLastWrittenToDocument">
    <vt:filetime>2019-03-01T07:52:35Z</vt:filetime>
  </property>
</Properties>
</file>